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4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</p:sldIdLst>
  <p:sldSz cx="9144000" cy="5143500" type="screen16x9"/>
  <p:notesSz cx="6858000" cy="9144000"/>
  <p:embeddedFontLst>
    <p:embeddedFont>
      <p:font typeface="Proxima Nova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1B03D1-E0B2-497E-AD35-080AC3E6EA39}">
  <a:tblStyle styleId="{691B03D1-E0B2-497E-AD35-080AC3E6EA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26" y="18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4dabbd35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4dabbd35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4dabbd357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4dabbd357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a091c86b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da091c86b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4dabbd357_2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4dabbd357_2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a091c86b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da091c86b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a091c86bb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da091c86bb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about every parameter in this page. Bacteria type, dilution,colors.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a091c86b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da091c86bb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what is dilution and CFU, and colonies.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a091c86bb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da091c86bb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a091c86bb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da091c86bb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4dabbd357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4dabbd357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a091c86b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da091c86b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Adaptive Thresholding: Dynamically adjust image contrast to enhance the visibility of colonies against the agar background.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Noise Reduction: Apply Gaussian blur to smooth the image, reducing noise and irrelevant details.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Image Masking: Use binary masks to isolate regions of interest, focusing analysis on bacterial colonies.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4dabbd357_2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4dabbd357_2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a091c86b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da091c86bb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Adaptive Thresholding: Dynamically adjust image contrast to enhance the visibility of colonies against the agar background.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Noise Reduction: Apply Gaussian blur to smooth the image, reducing noise and irrelevant details.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Image Masking: Use binary masks to isolate regions of interest, focusing analysis on bacterial colonies.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a091c86bb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a091c86bb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Adaptive Thresholding: Dynamically adjust image contrast to enhance the visibility of colonies against the agar background.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Noise Reduction: Apply Gaussian blur to smooth the image, reducing noise and irrelevant details.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Image Masking: Use binary masks to isolate regions of interest, focusing analysis on bacterial colonies.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a091c86b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a091c86b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Edge Detection: Utilize the Canny edge detector to identify potential colony boundaries.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Contour Detection: Extract contours from the edged image using OpenCV findContours method.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BA173"/>
              </a:buClr>
              <a:buSzPts val="1400"/>
              <a:buFont typeface="Proxima Nova"/>
              <a:buAutoNum type="arabicPeriod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K-Means Clustering: Apply clustering on spatial data of contours to differentiate overlapping colonies.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da091c86b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da091c86b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ibrahim mentioned, we will have a mobile app, which will be developed using flutter.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by TCP/IP and HTTP request we will make the request to the service-side that will be divided into two main modules, the restful web api and the ML module.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a091c86bb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da091c86bb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a091c86bb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da091c86bb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da091c86b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da091c86b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da091c86b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da091c86b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a091c86b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da091c86b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a091c86b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da091c86b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4dabbd3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4dabbd3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da091c86b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da091c86b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b9a3abe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b9a3abe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54dabbd35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54dabbd35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Here we can see a successful test of our MVP or prototype algorithm. with medium to high accuracy.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you can see, the algorithm draws circles in each colony detected successfully.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4dabbd357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54dabbd357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second sample was without crowded colonies. But with different bacteria shapes.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you can see, the algorithms successfully detected the same types of colonies, and the different one here, did not.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da091c86b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da091c86bb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second sample was without crowded colonies. But with different bacteria shapes.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you can see, the algorithms successfully detected the same types of colonies, and the different one here, did not.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da091c86b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da091c86b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second sample was without crowded colonies. But with different bacteria shapes.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you can see, the algorithms successfully detected the same types of colonies, and the different one here, did not.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da091c86b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da091c86b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second sample was without crowded colonies. But with different bacteria shapes.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you can see, the algorithms successfully detected the same types of colonies, and the different one here, did not.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54dabbd357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54dabbd357_2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54dabbd357_2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54dabbd357_2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da091c86b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da091c86b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4dabbd357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4dabbd357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54fe36eda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54fe36eda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550a50705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550a50705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da091c86bb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da091c86bb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742e3e7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742e3e7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54dabbd35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54dabbd35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4dabbd357_2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4dabbd357_2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4dabbd357_2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4dabbd357_2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4dabbd357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4dabbd357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4dabbd357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4dabbd357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4dabbd357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4dabbd357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slide" Target="slide3.xml"/><Relationship Id="rId7" Type="http://schemas.openxmlformats.org/officeDocument/2006/relationships/slide" Target="slide3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31.xml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jpg"/><Relationship Id="rId4" Type="http://schemas.openxmlformats.org/officeDocument/2006/relationships/image" Target="../media/image4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mG_I4l3IpWtkmo63pnN0cIoWR7AoH9kx/view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onderveggies.c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title"/>
          </p:nvPr>
        </p:nvSpPr>
        <p:spPr>
          <a:xfrm>
            <a:off x="265500" y="1609700"/>
            <a:ext cx="4045200" cy="79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AgarVision</a:t>
            </a:r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1"/>
          </p:nvPr>
        </p:nvSpPr>
        <p:spPr>
          <a:xfrm>
            <a:off x="265500" y="2423425"/>
            <a:ext cx="40452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ML-powered app to detect, analyze and count agar plate bacteria colonies.</a:t>
            </a:r>
            <a:endParaRPr sz="1400"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2"/>
          </p:nvPr>
        </p:nvSpPr>
        <p:spPr>
          <a:xfrm>
            <a:off x="4903675" y="5376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Arial"/>
                <a:ea typeface="Arial"/>
                <a:cs typeface="Arial"/>
                <a:sym typeface="Arial"/>
              </a:rPr>
              <a:t>Authors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Ibraheem Ganayim		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SWE Department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Simaan Saada		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SWE Department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Arial"/>
                <a:ea typeface="Arial"/>
                <a:cs typeface="Arial"/>
                <a:sym typeface="Arial"/>
              </a:rPr>
              <a:t>Supervisor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Dr. Reuven Cohen		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SWE Department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Arial"/>
                <a:ea typeface="Arial"/>
                <a:cs typeface="Arial"/>
                <a:sym typeface="Arial"/>
              </a:rPr>
              <a:t>Co-Supervisor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Dr. Lilach Iasur Kruh	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BTE Department</a:t>
            </a:r>
            <a:endParaRPr sz="1200" b="1"/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75" y="209099"/>
            <a:ext cx="1966575" cy="4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/>
          <p:nvPr/>
        </p:nvSpPr>
        <p:spPr>
          <a:xfrm>
            <a:off x="1304838" y="894675"/>
            <a:ext cx="1966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Capstone Project Phase B</a:t>
            </a:r>
            <a:endParaRPr sz="1200" i="1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23-2-D-20</a:t>
            </a:r>
            <a:endParaRPr sz="1200" i="1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110" name="Google Shape;1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2400" y="3343775"/>
            <a:ext cx="2699599" cy="17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0"/>
            </a:br>
            <a:r>
              <a:rPr lang="en" sz="6000"/>
              <a:t>Solution</a:t>
            </a:r>
            <a:endParaRPr sz="6000"/>
          </a:p>
        </p:txBody>
      </p:sp>
      <p:sp>
        <p:nvSpPr>
          <p:cNvPr id="192" name="Google Shape;19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</a:t>
            </a:r>
            <a:r>
              <a:rPr lang="en" b="1"/>
              <a:t>Requirements</a:t>
            </a:r>
            <a:endParaRPr b="1"/>
          </a:p>
        </p:txBody>
      </p:sp>
      <p:sp>
        <p:nvSpPr>
          <p:cNvPr id="198" name="Google Shape;198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99" name="Google Shape;199;p35"/>
          <p:cNvSpPr txBox="1"/>
          <p:nvPr/>
        </p:nvSpPr>
        <p:spPr>
          <a:xfrm>
            <a:off x="543700" y="1697475"/>
            <a:ext cx="52413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User-Friendly Interface.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Accurate &amp; Fast Colony Counting.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Collaborative.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Store Data Securely &amp; Reliably.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425" y="1473152"/>
            <a:ext cx="2460025" cy="24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 rotWithShape="1">
          <a:blip r:embed="rId3">
            <a:alphaModFix/>
          </a:blip>
          <a:srcRect l="18468" t="19177" r="16685" b="18169"/>
          <a:stretch/>
        </p:blipFill>
        <p:spPr>
          <a:xfrm rot="925352">
            <a:off x="6410121" y="1663096"/>
            <a:ext cx="1056146" cy="102022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 dirty="0"/>
              <a:t>AgarVisi</a:t>
            </a:r>
            <a:r>
              <a:rPr lang="en" sz="11000" dirty="0">
                <a:solidFill>
                  <a:srgbClr val="4B926D"/>
                </a:solidFill>
              </a:rPr>
              <a:t>o</a:t>
            </a:r>
            <a:r>
              <a:rPr lang="en" sz="11000" dirty="0"/>
              <a:t>n</a:t>
            </a:r>
            <a:endParaRPr sz="11000" dirty="0"/>
          </a:p>
        </p:txBody>
      </p:sp>
      <p:sp>
        <p:nvSpPr>
          <p:cNvPr id="207" name="Google Shape;207;p36"/>
          <p:cNvSpPr txBox="1">
            <a:spLocks noGrp="1"/>
          </p:cNvSpPr>
          <p:nvPr>
            <p:ph type="body" idx="1"/>
          </p:nvPr>
        </p:nvSpPr>
        <p:spPr>
          <a:xfrm>
            <a:off x="311700" y="3240225"/>
            <a:ext cx="8520600" cy="7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ML-powered app to </a:t>
            </a:r>
            <a:r>
              <a:rPr lang="en" sz="1400" b="1"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 b="1">
                <a:latin typeface="Arial"/>
                <a:ea typeface="Arial"/>
                <a:cs typeface="Arial"/>
                <a:sym typeface="Arial"/>
              </a:rPr>
              <a:t>analyze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" sz="1400" b="1">
                <a:latin typeface="Arial"/>
                <a:ea typeface="Arial"/>
                <a:cs typeface="Arial"/>
                <a:sym typeface="Arial"/>
              </a:rPr>
              <a:t>count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agar plate bacteria colonies.</a:t>
            </a:r>
            <a:endParaRPr/>
          </a:p>
        </p:txBody>
      </p:sp>
      <p:sp>
        <p:nvSpPr>
          <p:cNvPr id="208" name="Google Shape;208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14" name="Google Shape;214;p37"/>
          <p:cNvSpPr txBox="1"/>
          <p:nvPr/>
        </p:nvSpPr>
        <p:spPr>
          <a:xfrm>
            <a:off x="311700" y="403200"/>
            <a:ext cx="28080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Capture Plate</a:t>
            </a:r>
            <a:endParaRPr sz="3000" b="1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37"/>
          <p:cNvSpPr txBox="1"/>
          <p:nvPr/>
        </p:nvSpPr>
        <p:spPr>
          <a:xfrm>
            <a:off x="311700" y="1520625"/>
            <a:ext cx="3214500" cy="30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Take/Upload a picture of an Agar plate with bacteria colonies.</a:t>
            </a:r>
            <a:endParaRPr sz="20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00" y="292338"/>
            <a:ext cx="2808000" cy="4558800"/>
          </a:xfrm>
          <a:prstGeom prst="roundRect">
            <a:avLst>
              <a:gd name="adj" fmla="val 6387"/>
            </a:avLst>
          </a:prstGeom>
          <a:noFill/>
          <a:ln w="19050" cap="flat" cmpd="sng">
            <a:solidFill>
              <a:srgbClr val="4CAF5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22" name="Google Shape;222;p38"/>
          <p:cNvSpPr txBox="1"/>
          <p:nvPr/>
        </p:nvSpPr>
        <p:spPr>
          <a:xfrm>
            <a:off x="311700" y="555600"/>
            <a:ext cx="2808000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Setting Experiment Parameters</a:t>
            </a:r>
            <a:endParaRPr sz="3000" b="1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38"/>
          <p:cNvSpPr txBox="1"/>
          <p:nvPr/>
        </p:nvSpPr>
        <p:spPr>
          <a:xfrm>
            <a:off x="311700" y="2528075"/>
            <a:ext cx="4703784" cy="24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 sz="1000" dirty="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Type			</a:t>
            </a:r>
            <a:r>
              <a:rPr lang="en" sz="1000" dirty="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ex. Bacteria A</a:t>
            </a:r>
            <a:endParaRPr sz="1000" dirty="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 sz="1000" dirty="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		</a:t>
            </a:r>
            <a:r>
              <a:rPr lang="en" sz="1000" dirty="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ex. 3</a:t>
            </a:r>
            <a:endParaRPr sz="1000" dirty="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 sz="1000" dirty="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Dilution 		</a:t>
            </a:r>
            <a:r>
              <a:rPr lang="en" sz="1000" dirty="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ex. 0.29</a:t>
            </a:r>
            <a:endParaRPr sz="1000" dirty="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" sz="1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Count Strategy		</a:t>
            </a:r>
            <a:r>
              <a:rPr lang="en" sz="1000" dirty="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ex. Auto</a:t>
            </a:r>
            <a:endParaRPr sz="1000" dirty="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425" y="95537"/>
            <a:ext cx="2589600" cy="4952400"/>
          </a:xfrm>
          <a:prstGeom prst="roundRect">
            <a:avLst>
              <a:gd name="adj" fmla="val 7074"/>
            </a:avLst>
          </a:prstGeom>
          <a:noFill/>
          <a:ln w="19050" cap="flat" cmpd="sng">
            <a:solidFill>
              <a:srgbClr val="4CAF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5" name="Google Shape;225;p38"/>
          <p:cNvSpPr txBox="1"/>
          <p:nvPr/>
        </p:nvSpPr>
        <p:spPr>
          <a:xfrm>
            <a:off x="311700" y="1947725"/>
            <a:ext cx="228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For each quarter</a:t>
            </a:r>
            <a:endParaRPr sz="16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311700" y="485400"/>
            <a:ext cx="2808000" cy="10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Experiment Details</a:t>
            </a:r>
            <a:endParaRPr sz="3000" b="1"/>
          </a:p>
        </p:txBody>
      </p:sp>
      <p:sp>
        <p:nvSpPr>
          <p:cNvPr id="231" name="Google Shape;231;p39"/>
          <p:cNvSpPr txBox="1">
            <a:spLocks noGrp="1"/>
          </p:cNvSpPr>
          <p:nvPr>
            <p:ph type="body" idx="1"/>
          </p:nvPr>
        </p:nvSpPr>
        <p:spPr>
          <a:xfrm>
            <a:off x="311700" y="1937425"/>
            <a:ext cx="30657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Review experiments results in detail. 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No. of colonies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Example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Dilution</a:t>
            </a:r>
            <a:endParaRPr sz="2000"/>
          </a:p>
        </p:txBody>
      </p:sp>
      <p:sp>
        <p:nvSpPr>
          <p:cNvPr id="232" name="Google Shape;23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775" y="174925"/>
            <a:ext cx="2490000" cy="4797600"/>
          </a:xfrm>
          <a:prstGeom prst="roundRect">
            <a:avLst>
              <a:gd name="adj" fmla="val 4286"/>
            </a:avLst>
          </a:prstGeom>
          <a:noFill/>
          <a:ln w="19050" cap="flat" cmpd="sng">
            <a:solidFill>
              <a:srgbClr val="4CAF5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4" name="Google Shape;234;p39"/>
          <p:cNvSpPr txBox="1"/>
          <p:nvPr/>
        </p:nvSpPr>
        <p:spPr>
          <a:xfrm>
            <a:off x="311700" y="1482900"/>
            <a:ext cx="228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For each quarter</a:t>
            </a:r>
            <a:endParaRPr sz="16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40" name="Google Shape;240;p40"/>
          <p:cNvSpPr txBox="1"/>
          <p:nvPr/>
        </p:nvSpPr>
        <p:spPr>
          <a:xfrm>
            <a:off x="311700" y="403200"/>
            <a:ext cx="2808000" cy="11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Review Experiments</a:t>
            </a:r>
            <a:endParaRPr sz="3000" b="1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40"/>
          <p:cNvSpPr txBox="1"/>
          <p:nvPr/>
        </p:nvSpPr>
        <p:spPr>
          <a:xfrm>
            <a:off x="311700" y="2037625"/>
            <a:ext cx="2588400" cy="23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View all experiments in one place.</a:t>
            </a:r>
            <a:endParaRPr sz="19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All data is stored on the cloud.</a:t>
            </a:r>
            <a:endParaRPr sz="19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700" y="239400"/>
            <a:ext cx="2888700" cy="4719300"/>
          </a:xfrm>
          <a:prstGeom prst="roundRect">
            <a:avLst>
              <a:gd name="adj" fmla="val 6394"/>
            </a:avLst>
          </a:prstGeom>
          <a:noFill/>
          <a:ln w="19050" cap="flat" cmpd="sng">
            <a:solidFill>
              <a:srgbClr val="4CAF5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48" name="Google Shape;248;p41"/>
          <p:cNvSpPr txBox="1"/>
          <p:nvPr/>
        </p:nvSpPr>
        <p:spPr>
          <a:xfrm>
            <a:off x="311700" y="3270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Security</a:t>
            </a:r>
            <a:endParaRPr sz="3000" b="1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p41"/>
          <p:cNvSpPr txBox="1"/>
          <p:nvPr/>
        </p:nvSpPr>
        <p:spPr>
          <a:xfrm>
            <a:off x="311700" y="1571150"/>
            <a:ext cx="33291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900"/>
              <a:buFont typeface="Proxima Nova"/>
              <a:buChar char="●"/>
            </a:pPr>
            <a:r>
              <a:rPr lang="en" sz="19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Authentication &amp; Authorization.</a:t>
            </a:r>
            <a:endParaRPr sz="19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825" y="2729875"/>
            <a:ext cx="3090539" cy="20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1"/>
          <p:cNvPicPr preferRelativeResize="0"/>
          <p:nvPr/>
        </p:nvPicPr>
        <p:blipFill rotWithShape="1">
          <a:blip r:embed="rId4">
            <a:alphaModFix/>
          </a:blip>
          <a:srcRect t="9190" b="20923"/>
          <a:stretch/>
        </p:blipFill>
        <p:spPr>
          <a:xfrm>
            <a:off x="4447725" y="663900"/>
            <a:ext cx="3588300" cy="3815700"/>
          </a:xfrm>
          <a:prstGeom prst="roundRect">
            <a:avLst>
              <a:gd name="adj" fmla="val 9141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title"/>
          </p:nvPr>
        </p:nvSpPr>
        <p:spPr>
          <a:xfrm>
            <a:off x="311700" y="6866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</a:t>
            </a:r>
            <a:endParaRPr/>
          </a:p>
        </p:txBody>
      </p:sp>
      <p:sp>
        <p:nvSpPr>
          <p:cNvPr id="257" name="Google Shape;257;p42"/>
          <p:cNvSpPr txBox="1">
            <a:spLocks noGrp="1"/>
          </p:cNvSpPr>
          <p:nvPr>
            <p:ph type="body" idx="1"/>
          </p:nvPr>
        </p:nvSpPr>
        <p:spPr>
          <a:xfrm>
            <a:off x="311700" y="3311900"/>
            <a:ext cx="85206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Tailored </a:t>
            </a:r>
            <a:r>
              <a:rPr lang="en" b="1"/>
              <a:t>Image-Processing</a:t>
            </a:r>
            <a:r>
              <a:rPr lang="en"/>
              <a:t> algorithm</a:t>
            </a:r>
            <a:endParaRPr/>
          </a:p>
        </p:txBody>
      </p:sp>
      <p:sp>
        <p:nvSpPr>
          <p:cNvPr id="258" name="Google Shape;258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00" y="2793450"/>
            <a:ext cx="1364316" cy="16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6250" y="2793449"/>
            <a:ext cx="1680873" cy="16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r>
              <a:rPr lang="en" b="1"/>
              <a:t>Steps</a:t>
            </a:r>
            <a:endParaRPr b="1"/>
          </a:p>
        </p:txBody>
      </p:sp>
      <p:sp>
        <p:nvSpPr>
          <p:cNvPr id="266" name="Google Shape;26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67" name="Google Shape;267;p43"/>
          <p:cNvSpPr txBox="1"/>
          <p:nvPr/>
        </p:nvSpPr>
        <p:spPr>
          <a:xfrm>
            <a:off x="311700" y="1540375"/>
            <a:ext cx="32334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Noise Reduction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Image Division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Image Masking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Contour Detection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K-Means Clustering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3" y="577800"/>
            <a:ext cx="3987900" cy="3987900"/>
          </a:xfrm>
          <a:prstGeom prst="roundRect">
            <a:avLst>
              <a:gd name="adj" fmla="val 342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2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Background </a:t>
            </a:r>
            <a:r>
              <a:rPr lang="en" sz="1200" dirty="0">
                <a:solidFill>
                  <a:schemeClr val="accent4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---------------------------------------- 3</a:t>
            </a:r>
            <a:endParaRPr sz="1200" dirty="0">
              <a:solidFill>
                <a:schemeClr val="accent4"/>
              </a:solidFill>
            </a:endParaRPr>
          </a:p>
          <a:p>
            <a:pPr marL="22860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2"/>
                </a:solidFill>
                <a:uFill>
                  <a:noFill/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</a:t>
            </a:r>
            <a:r>
              <a:rPr lang="en" sz="1400" b="1" dirty="0">
                <a:solidFill>
                  <a:schemeClr val="accent2"/>
                </a:solidFill>
                <a:uFill>
                  <a:noFill/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dirty="0">
                <a:solidFill>
                  <a:schemeClr val="accent4"/>
                </a:solidFill>
                <a:uFill>
                  <a:noFill/>
                </a:u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----------------------------------------------</a:t>
            </a:r>
            <a:r>
              <a:rPr lang="en" sz="1200" dirty="0">
                <a:solidFill>
                  <a:schemeClr val="accent4"/>
                </a:solidFill>
              </a:rPr>
              <a:t> 8</a:t>
            </a:r>
            <a:endParaRPr sz="1200" dirty="0">
              <a:solidFill>
                <a:schemeClr val="accent4"/>
              </a:solidFill>
            </a:endParaRPr>
          </a:p>
          <a:p>
            <a:pPr marL="22860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2"/>
                </a:solidFill>
                <a:uFill>
                  <a:noFill/>
                </a:u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Solution</a:t>
            </a:r>
            <a:r>
              <a:rPr lang="en" sz="1400" b="1" dirty="0">
                <a:solidFill>
                  <a:schemeClr val="accent2"/>
                </a:solidFill>
                <a:uFill>
                  <a:noFill/>
                </a:u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dirty="0">
                <a:solidFill>
                  <a:schemeClr val="accent4"/>
                </a:solidFill>
                <a:uFill>
                  <a:noFill/>
                </a:u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----------------------------------------------</a:t>
            </a:r>
            <a:r>
              <a:rPr lang="en" sz="1200" dirty="0">
                <a:solidFill>
                  <a:schemeClr val="accent4"/>
                </a:solidFill>
              </a:rPr>
              <a:t> 10</a:t>
            </a:r>
            <a:endParaRPr sz="1200" dirty="0">
              <a:solidFill>
                <a:schemeClr val="accent4"/>
              </a:solidFill>
            </a:endParaRPr>
          </a:p>
          <a:p>
            <a:pPr marL="22860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accent2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 Architecture </a:t>
            </a:r>
            <a:r>
              <a:rPr lang="en" sz="1200" dirty="0">
                <a:solidFill>
                  <a:schemeClr val="accent4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-------------------------</a:t>
            </a:r>
            <a:r>
              <a:rPr lang="en" sz="1200" dirty="0">
                <a:solidFill>
                  <a:schemeClr val="accent4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23</a:t>
            </a:r>
          </a:p>
          <a:p>
            <a:pPr marL="22860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2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Challenges &amp; Limitations</a:t>
            </a:r>
            <a:r>
              <a:rPr lang="en" sz="1400" dirty="0">
                <a:solidFill>
                  <a:schemeClr val="accent4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dirty="0">
                <a:solidFill>
                  <a:schemeClr val="accent4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-----------------</a:t>
            </a:r>
            <a:r>
              <a:rPr lang="en" sz="1200" dirty="0">
                <a:solidFill>
                  <a:schemeClr val="accent4"/>
                </a:solidFill>
              </a:rPr>
              <a:t> 2</a:t>
            </a:r>
            <a:r>
              <a:rPr lang="en-US" sz="1200" dirty="0">
                <a:solidFill>
                  <a:schemeClr val="accent4"/>
                </a:solidFill>
              </a:rPr>
              <a:t>6</a:t>
            </a:r>
            <a:endParaRPr sz="1200" dirty="0">
              <a:solidFill>
                <a:schemeClr val="accent4"/>
              </a:solidFill>
            </a:endParaRPr>
          </a:p>
          <a:p>
            <a:pPr marL="22860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2"/>
                </a:solidFill>
                <a:uFill>
                  <a:noFill/>
                </a:uFill>
              </a:rPr>
              <a:t>Results</a:t>
            </a:r>
            <a:r>
              <a:rPr lang="en" sz="1400" b="1" dirty="0">
                <a:solidFill>
                  <a:schemeClr val="accent2"/>
                </a:solidFill>
                <a:uFill>
                  <a:noFill/>
                </a:u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dirty="0">
                <a:solidFill>
                  <a:schemeClr val="accent4"/>
                </a:solidFill>
                <a:uFill>
                  <a:noFill/>
                </a:u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------------------------------------------------</a:t>
            </a:r>
            <a:r>
              <a:rPr lang="en" sz="1200" dirty="0">
                <a:solidFill>
                  <a:schemeClr val="accent4"/>
                </a:solidFill>
              </a:rPr>
              <a:t> 31</a:t>
            </a:r>
            <a:endParaRPr sz="1200" dirty="0">
              <a:solidFill>
                <a:schemeClr val="accent4"/>
              </a:solidFill>
            </a:endParaRPr>
          </a:p>
          <a:p>
            <a:pPr marL="22860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2"/>
                </a:solidFill>
                <a:uFill>
                  <a:noFill/>
                </a:u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Verification</a:t>
            </a:r>
            <a:r>
              <a:rPr lang="en" sz="1400" b="1" dirty="0">
                <a:solidFill>
                  <a:schemeClr val="accent4"/>
                </a:solidFill>
                <a:uFill>
                  <a:noFill/>
                </a:u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dirty="0">
                <a:solidFill>
                  <a:schemeClr val="accent4"/>
                </a:solidFill>
                <a:uFill>
                  <a:noFill/>
                </a:u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----------------------------------------</a:t>
            </a:r>
            <a:r>
              <a:rPr lang="en" sz="1200" dirty="0">
                <a:solidFill>
                  <a:schemeClr val="accent4"/>
                </a:solidFill>
              </a:rPr>
              <a:t>  37</a:t>
            </a:r>
            <a:endParaRPr sz="1200" dirty="0">
              <a:solidFill>
                <a:schemeClr val="accent4"/>
              </a:solidFill>
            </a:endParaRPr>
          </a:p>
          <a:p>
            <a:pPr marL="22860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b="1" dirty="0">
                <a:solidFill>
                  <a:schemeClr val="accent2"/>
                </a:solidFill>
                <a:uFill>
                  <a:noFill/>
                </a:u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r>
              <a:rPr lang="en" sz="1400" b="1" dirty="0">
                <a:solidFill>
                  <a:schemeClr val="accent2"/>
                </a:solidFill>
                <a:uFill>
                  <a:noFill/>
                </a:u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dirty="0">
                <a:solidFill>
                  <a:schemeClr val="accent4"/>
                </a:solidFill>
                <a:uFill>
                  <a:noFill/>
                </a:u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-----------------------------------------</a:t>
            </a:r>
            <a:r>
              <a:rPr lang="en" sz="1200" dirty="0">
                <a:solidFill>
                  <a:schemeClr val="accent4"/>
                </a:solidFill>
              </a:rPr>
              <a:t> 43</a:t>
            </a:r>
            <a:endParaRPr sz="1200" dirty="0">
              <a:solidFill>
                <a:schemeClr val="accent4"/>
              </a:solidFill>
            </a:endParaRPr>
          </a:p>
        </p:txBody>
      </p:sp>
      <p:sp>
        <p:nvSpPr>
          <p:cNvPr id="117" name="Google Shape;11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>
            <a:spLocks noGrp="1"/>
          </p:cNvSpPr>
          <p:nvPr>
            <p:ph type="title"/>
          </p:nvPr>
        </p:nvSpPr>
        <p:spPr>
          <a:xfrm>
            <a:off x="311700" y="260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Steps </a:t>
            </a:r>
            <a:r>
              <a:rPr lang="en" b="1"/>
              <a:t>- Image Division</a:t>
            </a:r>
            <a:endParaRPr b="1"/>
          </a:p>
        </p:txBody>
      </p:sp>
      <p:sp>
        <p:nvSpPr>
          <p:cNvPr id="274" name="Google Shape;27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561" y="1256925"/>
            <a:ext cx="3435600" cy="3406200"/>
          </a:xfrm>
          <a:prstGeom prst="roundRect">
            <a:avLst>
              <a:gd name="adj" fmla="val 3411"/>
            </a:avLst>
          </a:prstGeom>
          <a:noFill/>
          <a:ln>
            <a:noFill/>
          </a:ln>
        </p:spPr>
      </p:pic>
      <p:pic>
        <p:nvPicPr>
          <p:cNvPr id="276" name="Google Shape;27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39" y="1242225"/>
            <a:ext cx="3435600" cy="3435600"/>
          </a:xfrm>
          <a:prstGeom prst="roundRect">
            <a:avLst>
              <a:gd name="adj" fmla="val 3427"/>
            </a:avLst>
          </a:prstGeom>
          <a:noFill/>
          <a:ln>
            <a:noFill/>
          </a:ln>
        </p:spPr>
      </p:pic>
      <p:cxnSp>
        <p:nvCxnSpPr>
          <p:cNvPr id="277" name="Google Shape;277;p44"/>
          <p:cNvCxnSpPr/>
          <p:nvPr/>
        </p:nvCxnSpPr>
        <p:spPr>
          <a:xfrm>
            <a:off x="4197450" y="2968725"/>
            <a:ext cx="7611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>
            <a:spLocks noGrp="1"/>
          </p:cNvSpPr>
          <p:nvPr>
            <p:ph type="title"/>
          </p:nvPr>
        </p:nvSpPr>
        <p:spPr>
          <a:xfrm>
            <a:off x="311700" y="260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Steps </a:t>
            </a:r>
            <a:r>
              <a:rPr lang="en" b="1"/>
              <a:t>- Masking</a:t>
            </a:r>
            <a:endParaRPr b="1"/>
          </a:p>
        </p:txBody>
      </p:sp>
      <p:sp>
        <p:nvSpPr>
          <p:cNvPr id="283" name="Google Shape;283;p45"/>
          <p:cNvSpPr txBox="1">
            <a:spLocks noGrp="1"/>
          </p:cNvSpPr>
          <p:nvPr>
            <p:ph type="sldNum" idx="12"/>
          </p:nvPr>
        </p:nvSpPr>
        <p:spPr>
          <a:xfrm>
            <a:off x="8283608" y="4390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84" name="Google Shape;284;p45"/>
          <p:cNvPicPr preferRelativeResize="0"/>
          <p:nvPr/>
        </p:nvPicPr>
        <p:blipFill rotWithShape="1">
          <a:blip r:embed="rId3">
            <a:alphaModFix/>
          </a:blip>
          <a:srcRect t="48352" r="50678"/>
          <a:stretch/>
        </p:blipFill>
        <p:spPr>
          <a:xfrm>
            <a:off x="804700" y="1425150"/>
            <a:ext cx="2427000" cy="2541600"/>
          </a:xfrm>
          <a:prstGeom prst="roundRect">
            <a:avLst>
              <a:gd name="adj" fmla="val 3427"/>
            </a:avLst>
          </a:prstGeom>
          <a:noFill/>
          <a:ln>
            <a:noFill/>
          </a:ln>
        </p:spPr>
      </p:pic>
      <p:cxnSp>
        <p:nvCxnSpPr>
          <p:cNvPr id="285" name="Google Shape;285;p45"/>
          <p:cNvCxnSpPr/>
          <p:nvPr/>
        </p:nvCxnSpPr>
        <p:spPr>
          <a:xfrm>
            <a:off x="3900613" y="2695950"/>
            <a:ext cx="7611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6" name="Google Shape;286;p45"/>
          <p:cNvPicPr preferRelativeResize="0"/>
          <p:nvPr/>
        </p:nvPicPr>
        <p:blipFill rotWithShape="1">
          <a:blip r:embed="rId4">
            <a:alphaModFix/>
          </a:blip>
          <a:srcRect t="49969" r="45064"/>
          <a:stretch/>
        </p:blipFill>
        <p:spPr>
          <a:xfrm>
            <a:off x="5330623" y="1425150"/>
            <a:ext cx="2703000" cy="2541600"/>
          </a:xfrm>
          <a:prstGeom prst="roundRect">
            <a:avLst>
              <a:gd name="adj" fmla="val 470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</a:t>
            </a:r>
            <a:r>
              <a:rPr lang="en" b="1"/>
              <a:t>Parts - Colony Detection</a:t>
            </a:r>
            <a:endParaRPr b="1"/>
          </a:p>
        </p:txBody>
      </p:sp>
      <p:sp>
        <p:nvSpPr>
          <p:cNvPr id="292" name="Google Shape;29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93" name="Google Shape;293;p46"/>
          <p:cNvSpPr txBox="1"/>
          <p:nvPr/>
        </p:nvSpPr>
        <p:spPr>
          <a:xfrm>
            <a:off x="235250" y="1758250"/>
            <a:ext cx="266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2.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Contour Detection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4" name="Google Shape;294;p46"/>
          <p:cNvPicPr preferRelativeResize="0"/>
          <p:nvPr/>
        </p:nvPicPr>
        <p:blipFill rotWithShape="1">
          <a:blip r:embed="rId3">
            <a:alphaModFix/>
          </a:blip>
          <a:srcRect l="2931" t="4391" b="749"/>
          <a:stretch/>
        </p:blipFill>
        <p:spPr>
          <a:xfrm>
            <a:off x="2752050" y="1061700"/>
            <a:ext cx="3639900" cy="3738900"/>
          </a:xfrm>
          <a:prstGeom prst="roundRect">
            <a:avLst>
              <a:gd name="adj" fmla="val 3823"/>
            </a:avLst>
          </a:prstGeom>
          <a:noFill/>
          <a:ln>
            <a:noFill/>
          </a:ln>
        </p:spPr>
      </p:pic>
      <p:sp>
        <p:nvSpPr>
          <p:cNvPr id="295" name="Google Shape;295;p46"/>
          <p:cNvSpPr txBox="1"/>
          <p:nvPr/>
        </p:nvSpPr>
        <p:spPr>
          <a:xfrm>
            <a:off x="235250" y="3669750"/>
            <a:ext cx="266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K-means Clustering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Google Shape;296;p46"/>
          <p:cNvSpPr txBox="1"/>
          <p:nvPr/>
        </p:nvSpPr>
        <p:spPr>
          <a:xfrm>
            <a:off x="6503525" y="1711100"/>
            <a:ext cx="1932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4.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Detected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46"/>
          <p:cNvSpPr txBox="1"/>
          <p:nvPr/>
        </p:nvSpPr>
        <p:spPr>
          <a:xfrm>
            <a:off x="6537275" y="3707475"/>
            <a:ext cx="1865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Masking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</a:t>
            </a:r>
            <a:r>
              <a:rPr lang="en" b="1"/>
              <a:t>Architecture</a:t>
            </a:r>
            <a:endParaRPr b="1"/>
          </a:p>
        </p:txBody>
      </p:sp>
      <p:sp>
        <p:nvSpPr>
          <p:cNvPr id="303" name="Google Shape;30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04" name="Google Shape;304;p47"/>
          <p:cNvPicPr preferRelativeResize="0"/>
          <p:nvPr/>
        </p:nvPicPr>
        <p:blipFill rotWithShape="1">
          <a:blip r:embed="rId3">
            <a:alphaModFix/>
          </a:blip>
          <a:srcRect l="26556"/>
          <a:stretch/>
        </p:blipFill>
        <p:spPr>
          <a:xfrm>
            <a:off x="3044775" y="1158025"/>
            <a:ext cx="478477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7"/>
          <p:cNvPicPr preferRelativeResize="0"/>
          <p:nvPr/>
        </p:nvPicPr>
        <p:blipFill rotWithShape="1">
          <a:blip r:embed="rId3">
            <a:alphaModFix/>
          </a:blip>
          <a:srcRect r="73610"/>
          <a:stretch/>
        </p:blipFill>
        <p:spPr>
          <a:xfrm>
            <a:off x="1325475" y="1234300"/>
            <a:ext cx="1719301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0029" y="2833384"/>
            <a:ext cx="463450" cy="1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5" y="2713825"/>
            <a:ext cx="1045524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0975" y="4306604"/>
            <a:ext cx="548700" cy="548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All Goals </a:t>
            </a:r>
            <a:r>
              <a:rPr lang="en" b="1">
                <a:solidFill>
                  <a:schemeClr val="dk2"/>
                </a:solidFill>
              </a:rPr>
              <a:t>Achieved</a:t>
            </a:r>
            <a:r>
              <a:rPr lang="en">
                <a:solidFill>
                  <a:schemeClr val="dk2"/>
                </a:solidFill>
              </a:rPr>
              <a:t>!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4" name="Google Shape;314;p48"/>
          <p:cNvSpPr txBox="1">
            <a:spLocks noGrp="1"/>
          </p:cNvSpPr>
          <p:nvPr>
            <p:ph type="body" idx="1"/>
          </p:nvPr>
        </p:nvSpPr>
        <p:spPr>
          <a:xfrm>
            <a:off x="1014900" y="1489650"/>
            <a:ext cx="7114200" cy="21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Char char="✓"/>
            </a:pPr>
            <a:r>
              <a:rPr lang="en" sz="2100"/>
              <a:t>User Friendly Mobile App</a:t>
            </a:r>
            <a:endParaRPr sz="2100"/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Char char="✓"/>
            </a:pPr>
            <a:r>
              <a:rPr lang="en" sz="2100"/>
              <a:t>Store &amp; Manage Experiments Data Easily and Securely</a:t>
            </a:r>
            <a:endParaRPr sz="2100"/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Char char="✓"/>
            </a:pPr>
            <a:r>
              <a:rPr lang="en" sz="2100"/>
              <a:t>Accurate &amp; Fast bacteria colony count</a:t>
            </a:r>
            <a:endParaRPr sz="2100"/>
          </a:p>
        </p:txBody>
      </p:sp>
      <p:sp>
        <p:nvSpPr>
          <p:cNvPr id="315" name="Google Shape;315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138" y="3342650"/>
            <a:ext cx="1714175" cy="17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22" name="Google Shape;3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50" y="103725"/>
            <a:ext cx="5873450" cy="48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9"/>
          <p:cNvSpPr txBox="1"/>
          <p:nvPr/>
        </p:nvSpPr>
        <p:spPr>
          <a:xfrm>
            <a:off x="157500" y="189575"/>
            <a:ext cx="2134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Activity</a:t>
            </a:r>
            <a:endParaRPr sz="36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Diagram</a:t>
            </a:r>
            <a:endParaRPr sz="36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0"/>
            </a:br>
            <a:r>
              <a:rPr lang="en" sz="6000"/>
              <a:t>Challenges</a:t>
            </a:r>
            <a:endParaRPr sz="6000"/>
          </a:p>
        </p:txBody>
      </p:sp>
      <p:sp>
        <p:nvSpPr>
          <p:cNvPr id="329" name="Google Shape;32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Limitations</a:t>
            </a:r>
            <a:endParaRPr/>
          </a:p>
        </p:txBody>
      </p:sp>
      <p:sp>
        <p:nvSpPr>
          <p:cNvPr id="335" name="Google Shape;335;p51"/>
          <p:cNvSpPr txBox="1">
            <a:spLocks noGrp="1"/>
          </p:cNvSpPr>
          <p:nvPr>
            <p:ph type="subTitle" idx="1"/>
          </p:nvPr>
        </p:nvSpPr>
        <p:spPr>
          <a:xfrm>
            <a:off x="265500" y="2893750"/>
            <a:ext cx="40452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R&amp;D Process</a:t>
            </a:r>
            <a:endParaRPr/>
          </a:p>
        </p:txBody>
      </p:sp>
      <p:sp>
        <p:nvSpPr>
          <p:cNvPr id="336" name="Google Shape;336;p51"/>
          <p:cNvSpPr txBox="1">
            <a:spLocks noGrp="1"/>
          </p:cNvSpPr>
          <p:nvPr>
            <p:ph type="body" idx="2"/>
          </p:nvPr>
        </p:nvSpPr>
        <p:spPr>
          <a:xfrm>
            <a:off x="4851675" y="724200"/>
            <a:ext cx="40797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Complex Image-Processing Algorithm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Complex Colony Forms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Insufficient Data Sets</a:t>
            </a:r>
            <a:endParaRPr sz="2100"/>
          </a:p>
        </p:txBody>
      </p:sp>
      <p:sp>
        <p:nvSpPr>
          <p:cNvPr id="337" name="Google Shape;337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Challenge 1 </a:t>
            </a:r>
            <a:r>
              <a:rPr lang="en" sz="2700"/>
              <a:t>Complex Image-Processing Algorithm</a:t>
            </a:r>
            <a:endParaRPr sz="2700"/>
          </a:p>
        </p:txBody>
      </p:sp>
      <p:sp>
        <p:nvSpPr>
          <p:cNvPr id="343" name="Google Shape;343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44" name="Google Shape;344;p52"/>
          <p:cNvSpPr txBox="1"/>
          <p:nvPr/>
        </p:nvSpPr>
        <p:spPr>
          <a:xfrm>
            <a:off x="429600" y="1353425"/>
            <a:ext cx="82848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Masking &amp; Color Detection </a:t>
            </a:r>
            <a:r>
              <a:rPr lang="en" sz="24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isn’t enough</a:t>
            </a:r>
            <a:endParaRPr sz="24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Contour Detection </a:t>
            </a:r>
            <a:r>
              <a:rPr lang="en" sz="24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isn’t enough</a:t>
            </a: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 dirty="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- Chat GPT sol.</a:t>
            </a:r>
            <a:endParaRPr sz="2400" dirty="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Circle Hough Transform </a:t>
            </a:r>
            <a:r>
              <a:rPr lang="en" sz="24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isn’t enough</a:t>
            </a: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 dirty="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- our MVP</a:t>
            </a:r>
            <a:endParaRPr sz="2400" dirty="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5" name="Google Shape;345;p52"/>
          <p:cNvSpPr txBox="1"/>
          <p:nvPr/>
        </p:nvSpPr>
        <p:spPr>
          <a:xfrm>
            <a:off x="1027950" y="4280525"/>
            <a:ext cx="6358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We Pivoted to a New </a:t>
            </a:r>
            <a:r>
              <a:rPr lang="en" sz="1900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Hybrid </a:t>
            </a:r>
            <a:r>
              <a:rPr lang="en"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Image-Processing</a:t>
            </a:r>
            <a:r>
              <a:rPr lang="en" sz="1900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Algorithm.</a:t>
            </a:r>
            <a:endParaRPr sz="1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6" name="Google Shape;346;p52"/>
          <p:cNvCxnSpPr/>
          <p:nvPr/>
        </p:nvCxnSpPr>
        <p:spPr>
          <a:xfrm>
            <a:off x="4220766" y="3634925"/>
            <a:ext cx="0" cy="645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Challenge 2  </a:t>
            </a:r>
            <a:r>
              <a:rPr lang="en" sz="3000"/>
              <a:t>Complex Colony Forms</a:t>
            </a:r>
            <a:endParaRPr sz="3000"/>
          </a:p>
        </p:txBody>
      </p:sp>
      <p:sp>
        <p:nvSpPr>
          <p:cNvPr id="352" name="Google Shape;352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53" name="Google Shape;353;p53"/>
          <p:cNvSpPr txBox="1"/>
          <p:nvPr/>
        </p:nvSpPr>
        <p:spPr>
          <a:xfrm>
            <a:off x="567250" y="1503825"/>
            <a:ext cx="42225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Crowded colonies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Competitive bacteria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Text on plate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External noise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4" name="Google Shape;354;p53"/>
          <p:cNvPicPr preferRelativeResize="0"/>
          <p:nvPr/>
        </p:nvPicPr>
        <p:blipFill rotWithShape="1">
          <a:blip r:embed="rId3">
            <a:alphaModFix/>
          </a:blip>
          <a:srcRect l="16468" t="27907" r="19048" b="24361"/>
          <a:stretch/>
        </p:blipFill>
        <p:spPr>
          <a:xfrm>
            <a:off x="5108225" y="1247975"/>
            <a:ext cx="3076800" cy="321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5" name="Google Shape;355;p53"/>
          <p:cNvSpPr txBox="1"/>
          <p:nvPr/>
        </p:nvSpPr>
        <p:spPr>
          <a:xfrm>
            <a:off x="5619057" y="1762237"/>
            <a:ext cx="31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800"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6" name="Google Shape;356;p53"/>
          <p:cNvSpPr txBox="1"/>
          <p:nvPr/>
        </p:nvSpPr>
        <p:spPr>
          <a:xfrm>
            <a:off x="8703750" y="2033321"/>
            <a:ext cx="31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800"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7" name="Google Shape;357;p53"/>
          <p:cNvSpPr txBox="1"/>
          <p:nvPr/>
        </p:nvSpPr>
        <p:spPr>
          <a:xfrm>
            <a:off x="6233687" y="3764048"/>
            <a:ext cx="31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800"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8" name="Google Shape;358;p53"/>
          <p:cNvSpPr txBox="1"/>
          <p:nvPr/>
        </p:nvSpPr>
        <p:spPr>
          <a:xfrm>
            <a:off x="4893699" y="2340898"/>
            <a:ext cx="31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800"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9" name="Google Shape;359;p53"/>
          <p:cNvSpPr/>
          <p:nvPr/>
        </p:nvSpPr>
        <p:spPr>
          <a:xfrm rot="10800000">
            <a:off x="8011975" y="2545275"/>
            <a:ext cx="660000" cy="19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0" name="Google Shape;360;p53"/>
          <p:cNvPicPr preferRelativeResize="0"/>
          <p:nvPr/>
        </p:nvPicPr>
        <p:blipFill rotWithShape="1">
          <a:blip r:embed="rId4">
            <a:alphaModFix/>
          </a:blip>
          <a:srcRect l="7629" t="23503" r="5376" b="15240"/>
          <a:stretch/>
        </p:blipFill>
        <p:spPr>
          <a:xfrm>
            <a:off x="7968075" y="508000"/>
            <a:ext cx="821700" cy="8373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61" name="Google Shape;361;p53"/>
          <p:cNvCxnSpPr>
            <a:stCxn id="360" idx="2"/>
          </p:cNvCxnSpPr>
          <p:nvPr/>
        </p:nvCxnSpPr>
        <p:spPr>
          <a:xfrm flipH="1">
            <a:off x="7657575" y="926650"/>
            <a:ext cx="310500" cy="165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53"/>
          <p:cNvCxnSpPr>
            <a:stCxn id="360" idx="5"/>
          </p:cNvCxnSpPr>
          <p:nvPr/>
        </p:nvCxnSpPr>
        <p:spPr>
          <a:xfrm flipH="1">
            <a:off x="7847740" y="1222680"/>
            <a:ext cx="821700" cy="154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53"/>
          <p:cNvSpPr/>
          <p:nvPr/>
        </p:nvSpPr>
        <p:spPr>
          <a:xfrm>
            <a:off x="597150" y="3897382"/>
            <a:ext cx="3423900" cy="47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3"/>
          <p:cNvSpPr/>
          <p:nvPr/>
        </p:nvSpPr>
        <p:spPr>
          <a:xfrm>
            <a:off x="597150" y="3181855"/>
            <a:ext cx="3423900" cy="47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3"/>
          <p:cNvSpPr/>
          <p:nvPr/>
        </p:nvSpPr>
        <p:spPr>
          <a:xfrm>
            <a:off x="597150" y="2485663"/>
            <a:ext cx="3423900" cy="47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3"/>
          <p:cNvSpPr/>
          <p:nvPr/>
        </p:nvSpPr>
        <p:spPr>
          <a:xfrm>
            <a:off x="597150" y="1757467"/>
            <a:ext cx="3423900" cy="478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Background</a:t>
            </a:r>
            <a:endParaRPr sz="6000"/>
          </a:p>
        </p:txBody>
      </p:sp>
      <p:sp>
        <p:nvSpPr>
          <p:cNvPr id="123" name="Google Shape;12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Challenge 3  </a:t>
            </a:r>
            <a:r>
              <a:rPr lang="en" sz="3000"/>
              <a:t>Insufficient Data</a:t>
            </a:r>
            <a:endParaRPr sz="3000"/>
          </a:p>
        </p:txBody>
      </p:sp>
      <p:sp>
        <p:nvSpPr>
          <p:cNvPr id="372" name="Google Shape;372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73" name="Google Shape;373;p54"/>
          <p:cNvSpPr txBox="1"/>
          <p:nvPr/>
        </p:nvSpPr>
        <p:spPr>
          <a:xfrm>
            <a:off x="651075" y="1720475"/>
            <a:ext cx="727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AutoNum type="arabicPeriod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Not Enough Chrome Plate Samples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4" name="Google Shape;374;p54"/>
          <p:cNvPicPr preferRelativeResize="0"/>
          <p:nvPr/>
        </p:nvPicPr>
        <p:blipFill rotWithShape="1">
          <a:blip r:embed="rId3">
            <a:alphaModFix/>
          </a:blip>
          <a:srcRect l="25754" t="8329" r="25851" b="9039"/>
          <a:stretch/>
        </p:blipFill>
        <p:spPr>
          <a:xfrm>
            <a:off x="7101100" y="1391100"/>
            <a:ext cx="1843850" cy="23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4"/>
          <p:cNvSpPr txBox="1"/>
          <p:nvPr/>
        </p:nvSpPr>
        <p:spPr>
          <a:xfrm>
            <a:off x="869925" y="3588100"/>
            <a:ext cx="5667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We Pivoted to a New </a:t>
            </a:r>
            <a:r>
              <a:rPr lang="en" sz="1900"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Image-Processing</a:t>
            </a:r>
            <a:r>
              <a:rPr lang="en"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Algorithm.</a:t>
            </a:r>
            <a:endParaRPr sz="1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6" name="Google Shape;376;p54"/>
          <p:cNvCxnSpPr/>
          <p:nvPr/>
        </p:nvCxnSpPr>
        <p:spPr>
          <a:xfrm>
            <a:off x="3413900" y="2571750"/>
            <a:ext cx="0" cy="895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Results</a:t>
            </a:r>
            <a:endParaRPr sz="1800"/>
          </a:p>
        </p:txBody>
      </p:sp>
      <p:sp>
        <p:nvSpPr>
          <p:cNvPr id="382" name="Google Shape;382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</a:t>
            </a:r>
            <a:r>
              <a:rPr lang="en" b="1"/>
              <a:t>1</a:t>
            </a:r>
            <a:endParaRPr b="1"/>
          </a:p>
        </p:txBody>
      </p:sp>
      <p:sp>
        <p:nvSpPr>
          <p:cNvPr id="388" name="Google Shape;388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89" name="Google Shape;3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300" y="1594500"/>
            <a:ext cx="2198100" cy="2434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90" name="Google Shape;39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275" y="1594500"/>
            <a:ext cx="2434500" cy="2434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91" name="Google Shape;391;p56"/>
          <p:cNvSpPr txBox="1"/>
          <p:nvPr/>
        </p:nvSpPr>
        <p:spPr>
          <a:xfrm>
            <a:off x="1611600" y="4343575"/>
            <a:ext cx="592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110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Bacteria Colonies Detected.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2" name="Google Shape;392;p56"/>
          <p:cNvCxnSpPr/>
          <p:nvPr/>
        </p:nvCxnSpPr>
        <p:spPr>
          <a:xfrm>
            <a:off x="3639275" y="2811763"/>
            <a:ext cx="12783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93" name="Google Shape;39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8600" y="3149975"/>
            <a:ext cx="879026" cy="87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</a:t>
            </a:r>
            <a:r>
              <a:rPr lang="en" b="1"/>
              <a:t>2</a:t>
            </a:r>
            <a:endParaRPr b="1"/>
          </a:p>
        </p:txBody>
      </p:sp>
      <p:sp>
        <p:nvSpPr>
          <p:cNvPr id="399" name="Google Shape;399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00" name="Google Shape;4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25" y="1638275"/>
            <a:ext cx="2341800" cy="2341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401" name="Google Shape;4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6475" y="1638275"/>
            <a:ext cx="2341800" cy="2341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402" name="Google Shape;402;p57"/>
          <p:cNvCxnSpPr/>
          <p:nvPr/>
        </p:nvCxnSpPr>
        <p:spPr>
          <a:xfrm>
            <a:off x="3675125" y="2809175"/>
            <a:ext cx="12783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57"/>
          <p:cNvSpPr txBox="1"/>
          <p:nvPr/>
        </p:nvSpPr>
        <p:spPr>
          <a:xfrm>
            <a:off x="1611600" y="4343575"/>
            <a:ext cx="592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10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Bacteria Colonies Detected.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09" name="Google Shape;409;p58"/>
          <p:cNvSpPr txBox="1"/>
          <p:nvPr/>
        </p:nvSpPr>
        <p:spPr>
          <a:xfrm>
            <a:off x="1023175" y="4263025"/>
            <a:ext cx="289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12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Bacteria Colonies Detected.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0" name="Google Shape;410;p58"/>
          <p:cNvPicPr preferRelativeResize="0"/>
          <p:nvPr/>
        </p:nvPicPr>
        <p:blipFill rotWithShape="1">
          <a:blip r:embed="rId3">
            <a:alphaModFix/>
          </a:blip>
          <a:srcRect l="52850" t="7649" b="49232"/>
          <a:stretch/>
        </p:blipFill>
        <p:spPr>
          <a:xfrm>
            <a:off x="4506750" y="1404400"/>
            <a:ext cx="2811900" cy="260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8"/>
          <p:cNvPicPr preferRelativeResize="0"/>
          <p:nvPr/>
        </p:nvPicPr>
        <p:blipFill rotWithShape="1">
          <a:blip r:embed="rId4">
            <a:alphaModFix/>
          </a:blip>
          <a:srcRect l="51295" t="4393" b="52022"/>
          <a:stretch/>
        </p:blipFill>
        <p:spPr>
          <a:xfrm>
            <a:off x="1152950" y="1457150"/>
            <a:ext cx="2635450" cy="24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8"/>
          <p:cNvSpPr txBox="1"/>
          <p:nvPr/>
        </p:nvSpPr>
        <p:spPr>
          <a:xfrm>
            <a:off x="4423650" y="4263025"/>
            <a:ext cx="289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3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Bacteria Colonies Detected.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28635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</a:t>
            </a:r>
            <a:r>
              <a:rPr lang="en" b="1"/>
              <a:t>3</a:t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28635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</a:t>
            </a:r>
            <a:r>
              <a:rPr lang="en" b="1"/>
              <a:t>4</a:t>
            </a:r>
            <a:endParaRPr b="1"/>
          </a:p>
        </p:txBody>
      </p:sp>
      <p:sp>
        <p:nvSpPr>
          <p:cNvPr id="419" name="Google Shape;41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20" name="Google Shape;420;p59"/>
          <p:cNvSpPr txBox="1"/>
          <p:nvPr/>
        </p:nvSpPr>
        <p:spPr>
          <a:xfrm>
            <a:off x="-269650" y="2288350"/>
            <a:ext cx="382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35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Bacteria Colonies Detected.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1" name="Google Shape;421;p59"/>
          <p:cNvPicPr preferRelativeResize="0"/>
          <p:nvPr/>
        </p:nvPicPr>
        <p:blipFill rotWithShape="1">
          <a:blip r:embed="rId3">
            <a:alphaModFix/>
          </a:blip>
          <a:srcRect t="5508"/>
          <a:stretch/>
        </p:blipFill>
        <p:spPr>
          <a:xfrm>
            <a:off x="4078150" y="616300"/>
            <a:ext cx="3827400" cy="3744300"/>
          </a:xfrm>
          <a:prstGeom prst="roundRect">
            <a:avLst>
              <a:gd name="adj" fmla="val 8123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27" name="Google Shape;427;p60"/>
          <p:cNvSpPr txBox="1"/>
          <p:nvPr/>
        </p:nvSpPr>
        <p:spPr>
          <a:xfrm>
            <a:off x="1611600" y="4343575"/>
            <a:ext cx="592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23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Bacteria Colonies Detected.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8" name="Google Shape;428;p60"/>
          <p:cNvPicPr preferRelativeResize="0"/>
          <p:nvPr/>
        </p:nvPicPr>
        <p:blipFill rotWithShape="1">
          <a:blip r:embed="rId3">
            <a:alphaModFix/>
          </a:blip>
          <a:srcRect t="3549"/>
          <a:stretch/>
        </p:blipFill>
        <p:spPr>
          <a:xfrm>
            <a:off x="2233050" y="1289425"/>
            <a:ext cx="4677900" cy="2922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429" name="Google Shape;429;p6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28635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</a:t>
            </a:r>
            <a:r>
              <a:rPr lang="en" b="1"/>
              <a:t>5</a:t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0"/>
            </a:br>
            <a:r>
              <a:rPr lang="en" sz="6000"/>
              <a:t>Verification</a:t>
            </a:r>
            <a:endParaRPr sz="6000"/>
          </a:p>
        </p:txBody>
      </p:sp>
      <p:sp>
        <p:nvSpPr>
          <p:cNvPr id="435" name="Google Shape;43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54800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Verification</a:t>
            </a:r>
            <a:endParaRPr sz="3600"/>
          </a:p>
        </p:txBody>
      </p:sp>
      <p:sp>
        <p:nvSpPr>
          <p:cNvPr id="441" name="Google Shape;441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42" name="Google Shape;442;p62"/>
          <p:cNvSpPr/>
          <p:nvPr/>
        </p:nvSpPr>
        <p:spPr>
          <a:xfrm>
            <a:off x="937500" y="1756350"/>
            <a:ext cx="1630800" cy="16308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2"/>
          <p:cNvSpPr/>
          <p:nvPr/>
        </p:nvSpPr>
        <p:spPr>
          <a:xfrm>
            <a:off x="2828300" y="1756350"/>
            <a:ext cx="1630800" cy="16308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2"/>
          <p:cNvSpPr/>
          <p:nvPr/>
        </p:nvSpPr>
        <p:spPr>
          <a:xfrm>
            <a:off x="4719100" y="1756350"/>
            <a:ext cx="1630800" cy="16308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62"/>
          <p:cNvSpPr/>
          <p:nvPr/>
        </p:nvSpPr>
        <p:spPr>
          <a:xfrm>
            <a:off x="6609900" y="1756350"/>
            <a:ext cx="1630800" cy="16308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2"/>
          <p:cNvSpPr txBox="1"/>
          <p:nvPr/>
        </p:nvSpPr>
        <p:spPr>
          <a:xfrm>
            <a:off x="1364550" y="18005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Step </a:t>
            </a:r>
            <a:r>
              <a:rPr lang="en" sz="16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6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7" name="Google Shape;447;p62"/>
          <p:cNvSpPr txBox="1"/>
          <p:nvPr/>
        </p:nvSpPr>
        <p:spPr>
          <a:xfrm>
            <a:off x="3255350" y="1800525"/>
            <a:ext cx="854878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Step </a:t>
            </a:r>
            <a:r>
              <a:rPr lang="en" sz="16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600" b="1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8" name="Google Shape;448;p62"/>
          <p:cNvSpPr txBox="1"/>
          <p:nvPr/>
        </p:nvSpPr>
        <p:spPr>
          <a:xfrm>
            <a:off x="5146150" y="18005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Step </a:t>
            </a:r>
            <a:r>
              <a:rPr lang="en" sz="16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6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9" name="Google Shape;449;p62"/>
          <p:cNvSpPr txBox="1"/>
          <p:nvPr/>
        </p:nvSpPr>
        <p:spPr>
          <a:xfrm>
            <a:off x="7036950" y="1800525"/>
            <a:ext cx="77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Step </a:t>
            </a:r>
            <a:r>
              <a:rPr lang="en" sz="16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6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0" name="Google Shape;450;p62"/>
          <p:cNvSpPr txBox="1"/>
          <p:nvPr/>
        </p:nvSpPr>
        <p:spPr>
          <a:xfrm>
            <a:off x="985200" y="2219250"/>
            <a:ext cx="1535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Get a labeled image from scientists</a:t>
            </a:r>
            <a:endParaRPr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1" name="Google Shape;451;p62"/>
          <p:cNvSpPr txBox="1"/>
          <p:nvPr/>
        </p:nvSpPr>
        <p:spPr>
          <a:xfrm>
            <a:off x="2828300" y="2219250"/>
            <a:ext cx="165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Run Counting Algorithm</a:t>
            </a:r>
            <a:endParaRPr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2" name="Google Shape;452;p62"/>
          <p:cNvSpPr txBox="1"/>
          <p:nvPr/>
        </p:nvSpPr>
        <p:spPr>
          <a:xfrm>
            <a:off x="4779400" y="2219250"/>
            <a:ext cx="1535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Check for true-positive, false-positive bacteria types</a:t>
            </a:r>
            <a:endParaRPr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3" name="Google Shape;453;p62"/>
          <p:cNvSpPr txBox="1"/>
          <p:nvPr/>
        </p:nvSpPr>
        <p:spPr>
          <a:xfrm>
            <a:off x="6657600" y="2191875"/>
            <a:ext cx="1535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Check for true-negative, false-negative bacteria types</a:t>
            </a:r>
            <a:endParaRPr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54800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Accuracy </a:t>
            </a:r>
            <a:r>
              <a:rPr lang="en" sz="3600"/>
              <a:t>Analysis</a:t>
            </a:r>
            <a:endParaRPr sz="3600"/>
          </a:p>
        </p:txBody>
      </p:sp>
      <p:sp>
        <p:nvSpPr>
          <p:cNvPr id="459" name="Google Shape;459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460" name="Google Shape;460;p63"/>
          <p:cNvPicPr preferRelativeResize="0"/>
          <p:nvPr/>
        </p:nvPicPr>
        <p:blipFill rotWithShape="1">
          <a:blip r:embed="rId3">
            <a:alphaModFix/>
          </a:blip>
          <a:srcRect r="63657" b="71542"/>
          <a:stretch/>
        </p:blipFill>
        <p:spPr>
          <a:xfrm>
            <a:off x="311700" y="1304925"/>
            <a:ext cx="28575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3"/>
          <p:cNvPicPr preferRelativeResize="0"/>
          <p:nvPr/>
        </p:nvPicPr>
        <p:blipFill rotWithShape="1">
          <a:blip r:embed="rId3">
            <a:alphaModFix/>
          </a:blip>
          <a:srcRect t="32872"/>
          <a:stretch/>
        </p:blipFill>
        <p:spPr>
          <a:xfrm>
            <a:off x="311700" y="2983100"/>
            <a:ext cx="42195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275" y="2468738"/>
            <a:ext cx="1819275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Probiotics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7425"/>
            <a:ext cx="1709400" cy="17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150" y="1816226"/>
            <a:ext cx="1420825" cy="14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/>
          <p:cNvPicPr preferRelativeResize="0"/>
          <p:nvPr/>
        </p:nvPicPr>
        <p:blipFill rotWithShape="1">
          <a:blip r:embed="rId5">
            <a:alphaModFix/>
          </a:blip>
          <a:srcRect l="13076" t="8736" r="27104" b="12418"/>
          <a:stretch/>
        </p:blipFill>
        <p:spPr>
          <a:xfrm>
            <a:off x="3717300" y="954575"/>
            <a:ext cx="1709400" cy="168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3" name="Google Shape;13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7725" y="1704399"/>
            <a:ext cx="1532650" cy="15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9900" y="3237050"/>
            <a:ext cx="1682400" cy="16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/>
          <p:nvPr/>
        </p:nvSpPr>
        <p:spPr>
          <a:xfrm>
            <a:off x="2200125" y="4273925"/>
            <a:ext cx="315900" cy="31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6" name="Google Shape;136;p28"/>
          <p:cNvSpPr/>
          <p:nvPr/>
        </p:nvSpPr>
        <p:spPr>
          <a:xfrm>
            <a:off x="2724075" y="3237050"/>
            <a:ext cx="315900" cy="31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2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7" name="Google Shape;137;p28"/>
          <p:cNvSpPr/>
          <p:nvPr/>
        </p:nvSpPr>
        <p:spPr>
          <a:xfrm>
            <a:off x="4240350" y="2889650"/>
            <a:ext cx="663300" cy="663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</a:rPr>
              <a:t>3</a:t>
            </a:r>
            <a:endParaRPr sz="2400" b="1">
              <a:solidFill>
                <a:schemeClr val="lt1"/>
              </a:solidFill>
            </a:endParaRPr>
          </a:p>
        </p:txBody>
      </p:sp>
      <p:sp>
        <p:nvSpPr>
          <p:cNvPr id="138" name="Google Shape;138;p28"/>
          <p:cNvSpPr/>
          <p:nvPr/>
        </p:nvSpPr>
        <p:spPr>
          <a:xfrm>
            <a:off x="5955750" y="3237050"/>
            <a:ext cx="315900" cy="31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4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9" name="Google Shape;139;p28"/>
          <p:cNvSpPr/>
          <p:nvPr/>
        </p:nvSpPr>
        <p:spPr>
          <a:xfrm>
            <a:off x="7149900" y="4526825"/>
            <a:ext cx="315900" cy="31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5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4"/>
          <p:cNvSpPr txBox="1">
            <a:spLocks noGrp="1"/>
          </p:cNvSpPr>
          <p:nvPr>
            <p:ph type="title"/>
          </p:nvPr>
        </p:nvSpPr>
        <p:spPr>
          <a:xfrm>
            <a:off x="311700" y="227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 Process Verification</a:t>
            </a:r>
            <a:endParaRPr/>
          </a:p>
        </p:txBody>
      </p:sp>
      <p:sp>
        <p:nvSpPr>
          <p:cNvPr id="468" name="Google Shape;468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aphicFrame>
        <p:nvGraphicFramePr>
          <p:cNvPr id="469" name="Google Shape;469;p64"/>
          <p:cNvGraphicFramePr/>
          <p:nvPr/>
        </p:nvGraphicFramePr>
        <p:xfrm>
          <a:off x="1684150" y="995875"/>
          <a:ext cx="5819775" cy="3518280"/>
        </p:xfrm>
        <a:graphic>
          <a:graphicData uri="http://schemas.openxmlformats.org/drawingml/2006/table">
            <a:tbl>
              <a:tblPr>
                <a:noFill/>
                <a:tableStyleId>{691B03D1-E0B2-497E-AD35-080AC3E6EA39}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#</a:t>
                      </a:r>
                      <a:endParaRPr sz="1200" b="1"/>
                    </a:p>
                  </a:txBody>
                  <a:tcPr marL="63500" marR="63500" marT="63500" marB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ID</a:t>
                      </a:r>
                      <a:endParaRPr sz="1200" b="1"/>
                    </a:p>
                  </a:txBody>
                  <a:tcPr marL="63500" marR="63500" marT="63500" marB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Description</a:t>
                      </a:r>
                      <a:endParaRPr sz="1200" b="1"/>
                    </a:p>
                  </a:txBody>
                  <a:tcPr marL="63500" marR="63500" marT="63500" marB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Excepted Result</a:t>
                      </a:r>
                      <a:endParaRPr sz="1200" b="1"/>
                    </a:p>
                  </a:txBody>
                  <a:tcPr marL="63500" marR="63500" marT="63500" marB="63500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2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1</a:t>
                      </a:r>
                      <a:endParaRPr sz="12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Input:</a:t>
                      </a:r>
                      <a:br>
                        <a:rPr lang="en" sz="1200"/>
                      </a:br>
                      <a:endParaRPr sz="12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Divide the agar plate to 4 quarters</a:t>
                      </a:r>
                      <a:endParaRPr sz="12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 quarters.</a:t>
                      </a:r>
                      <a:endParaRPr sz="12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2</a:t>
                      </a:r>
                      <a:endParaRPr sz="1200" b="1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Input:</a:t>
                      </a:r>
                      <a:br>
                        <a:rPr lang="en" sz="1200"/>
                      </a:br>
                      <a:endParaRPr sz="12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Count probiotics bacteria.</a:t>
                      </a:r>
                      <a:endParaRPr sz="12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~110 colonies. Not recognized bacteria.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70" name="Google Shape;470;p64"/>
          <p:cNvPicPr preferRelativeResize="0"/>
          <p:nvPr/>
        </p:nvPicPr>
        <p:blipFill rotWithShape="1">
          <a:blip r:embed="rId3">
            <a:alphaModFix/>
          </a:blip>
          <a:srcRect t="3414" b="4309"/>
          <a:stretch/>
        </p:blipFill>
        <p:spPr>
          <a:xfrm>
            <a:off x="2659112" y="1357425"/>
            <a:ext cx="1119375" cy="1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9125" y="2917125"/>
            <a:ext cx="1379350" cy="1522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4"/>
          <p:cNvPicPr preferRelativeResize="0"/>
          <p:nvPr/>
        </p:nvPicPr>
        <p:blipFill rotWithShape="1">
          <a:blip r:embed="rId5">
            <a:alphaModFix/>
          </a:blip>
          <a:srcRect b="5758"/>
          <a:stretch/>
        </p:blipFill>
        <p:spPr>
          <a:xfrm>
            <a:off x="5872575" y="3136075"/>
            <a:ext cx="1326050" cy="12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5"/>
          <p:cNvSpPr txBox="1">
            <a:spLocks noGrp="1"/>
          </p:cNvSpPr>
          <p:nvPr>
            <p:ph type="title"/>
          </p:nvPr>
        </p:nvSpPr>
        <p:spPr>
          <a:xfrm>
            <a:off x="311700" y="161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 Process Verification (Cont.)</a:t>
            </a:r>
            <a:endParaRPr/>
          </a:p>
        </p:txBody>
      </p:sp>
      <p:sp>
        <p:nvSpPr>
          <p:cNvPr id="478" name="Google Shape;47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aphicFrame>
        <p:nvGraphicFramePr>
          <p:cNvPr id="479" name="Google Shape;479;p65"/>
          <p:cNvGraphicFramePr/>
          <p:nvPr/>
        </p:nvGraphicFramePr>
        <p:xfrm>
          <a:off x="1662100" y="1072075"/>
          <a:ext cx="5819775" cy="3872500"/>
        </p:xfrm>
        <a:graphic>
          <a:graphicData uri="http://schemas.openxmlformats.org/drawingml/2006/table">
            <a:tbl>
              <a:tblPr>
                <a:noFill/>
                <a:tableStyleId>{691B03D1-E0B2-497E-AD35-080AC3E6EA39}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4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3</a:t>
                      </a:r>
                      <a:endParaRPr sz="1200" b="1"/>
                    </a:p>
                  </a:txBody>
                  <a:tcPr marL="63500" marR="63500" marT="63500" marB="63500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Input:</a:t>
                      </a:r>
                      <a:br>
                        <a:rPr lang="en" sz="1200"/>
                      </a:br>
                      <a:endParaRPr sz="1200"/>
                    </a:p>
                  </a:txBody>
                  <a:tcPr marL="63500" marR="63500" marT="63500" marB="63500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Count the quarter. </a:t>
                      </a:r>
                      <a:endParaRPr sz="1200"/>
                    </a:p>
                  </a:txBody>
                  <a:tcPr marL="63500" marR="63500" marT="63500" marB="63500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 colonies.</a:t>
                      </a:r>
                      <a:endParaRPr sz="1200"/>
                    </a:p>
                  </a:txBody>
                  <a:tcPr marL="63500" marR="63500" marT="63500" marB="63500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4</a:t>
                      </a:r>
                      <a:endParaRPr sz="1200" b="1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Input:</a:t>
                      </a:r>
                      <a:br>
                        <a:rPr lang="en" sz="1200"/>
                      </a:b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Count the quarter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 colonies. Bacteria  B.</a:t>
                      </a:r>
                      <a:br>
                        <a:rPr lang="en" sz="1200"/>
                      </a:br>
                      <a:r>
                        <a:rPr lang="en" sz="1200"/>
                        <a:t>1 colony.Bacteria: Not recognized.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80" name="Google Shape;480;p65"/>
          <p:cNvGraphicFramePr/>
          <p:nvPr/>
        </p:nvGraphicFramePr>
        <p:xfrm>
          <a:off x="1662113" y="764100"/>
          <a:ext cx="5819775" cy="309880"/>
        </p:xfrm>
        <a:graphic>
          <a:graphicData uri="http://schemas.openxmlformats.org/drawingml/2006/table">
            <a:tbl>
              <a:tblPr>
                <a:noFill/>
                <a:tableStyleId>{691B03D1-E0B2-497E-AD35-080AC3E6EA39}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#</a:t>
                      </a:r>
                      <a:endParaRPr sz="1200" b="1"/>
                    </a:p>
                  </a:txBody>
                  <a:tcPr marL="63500" marR="63500" marT="63500" marB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Test ID</a:t>
                      </a:r>
                      <a:endParaRPr sz="1200" b="1"/>
                    </a:p>
                  </a:txBody>
                  <a:tcPr marL="63500" marR="63500" marT="63500" marB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Description</a:t>
                      </a:r>
                      <a:endParaRPr sz="1200" b="1"/>
                    </a:p>
                  </a:txBody>
                  <a:tcPr marL="63500" marR="63500" marT="63500" marB="635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Excepted Result</a:t>
                      </a:r>
                      <a:endParaRPr sz="1200" b="1"/>
                    </a:p>
                  </a:txBody>
                  <a:tcPr marL="63500" marR="63500" marT="63500" marB="63500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81" name="Google Shape;481;p65"/>
          <p:cNvPicPr preferRelativeResize="0"/>
          <p:nvPr/>
        </p:nvPicPr>
        <p:blipFill rotWithShape="1">
          <a:blip r:embed="rId3">
            <a:alphaModFix/>
          </a:blip>
          <a:srcRect b="12080"/>
          <a:stretch/>
        </p:blipFill>
        <p:spPr>
          <a:xfrm>
            <a:off x="2601725" y="1102175"/>
            <a:ext cx="1083075" cy="17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5"/>
          <p:cNvPicPr preferRelativeResize="0"/>
          <p:nvPr/>
        </p:nvPicPr>
        <p:blipFill rotWithShape="1">
          <a:blip r:embed="rId4">
            <a:alphaModFix/>
          </a:blip>
          <a:srcRect b="9066"/>
          <a:stretch/>
        </p:blipFill>
        <p:spPr>
          <a:xfrm>
            <a:off x="5359300" y="3339050"/>
            <a:ext cx="1597175" cy="14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5"/>
          <p:cNvPicPr preferRelativeResize="0"/>
          <p:nvPr/>
        </p:nvPicPr>
        <p:blipFill rotWithShape="1">
          <a:blip r:embed="rId5">
            <a:alphaModFix/>
          </a:blip>
          <a:srcRect b="9066"/>
          <a:stretch/>
        </p:blipFill>
        <p:spPr>
          <a:xfrm>
            <a:off x="2184925" y="3339074"/>
            <a:ext cx="1597175" cy="14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6"/>
          <p:cNvSpPr txBox="1">
            <a:spLocks noGrp="1"/>
          </p:cNvSpPr>
          <p:nvPr>
            <p:ph type="title"/>
          </p:nvPr>
        </p:nvSpPr>
        <p:spPr>
          <a:xfrm>
            <a:off x="311700" y="237025"/>
            <a:ext cx="3696300" cy="8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Demo </a:t>
            </a:r>
            <a:r>
              <a:rPr lang="en" sz="1800" b="0">
                <a:solidFill>
                  <a:schemeClr val="accent3"/>
                </a:solidFill>
              </a:rPr>
              <a:t>- Check it out !</a:t>
            </a:r>
            <a:endParaRPr sz="4800"/>
          </a:p>
        </p:txBody>
      </p:sp>
      <p:sp>
        <p:nvSpPr>
          <p:cNvPr id="489" name="Google Shape;489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490" name="Google Shape;490;p66" title="copy_E827F939-7A65-4E93-9A5D-3BA7BDA59DFA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8450" y="12342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7"/>
          <p:cNvSpPr txBox="1">
            <a:spLocks noGrp="1"/>
          </p:cNvSpPr>
          <p:nvPr>
            <p:ph type="title"/>
          </p:nvPr>
        </p:nvSpPr>
        <p:spPr>
          <a:xfrm>
            <a:off x="311700" y="358675"/>
            <a:ext cx="8520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496" name="Google Shape;496;p67"/>
          <p:cNvSpPr txBox="1">
            <a:spLocks noGrp="1"/>
          </p:cNvSpPr>
          <p:nvPr>
            <p:ph type="body" idx="1"/>
          </p:nvPr>
        </p:nvSpPr>
        <p:spPr>
          <a:xfrm>
            <a:off x="311700" y="1618750"/>
            <a:ext cx="8520600" cy="29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aim to save scientist a lot of </a:t>
            </a:r>
            <a:r>
              <a:rPr lang="en" sz="2000" b="1"/>
              <a:t>Time &amp; Money.</a:t>
            </a:r>
            <a:endParaRPr sz="20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Allowing them to advance their research faster.</a:t>
            </a:r>
            <a:endParaRPr sz="2000"/>
          </a:p>
        </p:txBody>
      </p:sp>
      <p:sp>
        <p:nvSpPr>
          <p:cNvPr id="497" name="Google Shape;497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775" y="2831850"/>
            <a:ext cx="2091476" cy="20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</a:t>
            </a:r>
            <a:endParaRPr sz="6000"/>
          </a:p>
        </p:txBody>
      </p:sp>
      <p:sp>
        <p:nvSpPr>
          <p:cNvPr id="504" name="Google Shape;504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505" name="Google Shape;505;p68"/>
          <p:cNvPicPr preferRelativeResize="0"/>
          <p:nvPr/>
        </p:nvPicPr>
        <p:blipFill rotWithShape="1">
          <a:blip r:embed="rId3">
            <a:alphaModFix/>
          </a:blip>
          <a:srcRect l="6789" t="5943" r="5942" b="5996"/>
          <a:stretch/>
        </p:blipFill>
        <p:spPr>
          <a:xfrm>
            <a:off x="6165900" y="1458150"/>
            <a:ext cx="2206800" cy="2227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xfrm>
            <a:off x="311700" y="7628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Biotech Labs</a:t>
            </a:r>
            <a:endParaRPr sz="9000"/>
          </a:p>
        </p:txBody>
      </p:sp>
      <p:sp>
        <p:nvSpPr>
          <p:cNvPr id="145" name="Google Shape;145;p29"/>
          <p:cNvSpPr txBox="1">
            <a:spLocks noGrp="1"/>
          </p:cNvSpPr>
          <p:nvPr>
            <p:ph type="body" idx="1"/>
          </p:nvPr>
        </p:nvSpPr>
        <p:spPr>
          <a:xfrm>
            <a:off x="311700" y="27665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Track the growth of bacteria colonies on agar plates.</a:t>
            </a:r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47" name="Google Shape;147;p29"/>
          <p:cNvPicPr preferRelativeResize="0"/>
          <p:nvPr/>
        </p:nvPicPr>
        <p:blipFill rotWithShape="1">
          <a:blip r:embed="rId3">
            <a:alphaModFix/>
          </a:blip>
          <a:srcRect l="6836" t="5497" r="5743" b="4379"/>
          <a:stretch/>
        </p:blipFill>
        <p:spPr>
          <a:xfrm>
            <a:off x="3149500" y="3743525"/>
            <a:ext cx="874800" cy="901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8" name="Google Shape;148;p29"/>
          <p:cNvPicPr preferRelativeResize="0"/>
          <p:nvPr/>
        </p:nvPicPr>
        <p:blipFill rotWithShape="1">
          <a:blip r:embed="rId4">
            <a:alphaModFix/>
          </a:blip>
          <a:srcRect l="34580" t="25378" r="22999" b="12296"/>
          <a:stretch/>
        </p:blipFill>
        <p:spPr>
          <a:xfrm>
            <a:off x="5119700" y="3769019"/>
            <a:ext cx="874800" cy="8508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49" name="Google Shape;149;p29"/>
          <p:cNvCxnSpPr/>
          <p:nvPr/>
        </p:nvCxnSpPr>
        <p:spPr>
          <a:xfrm>
            <a:off x="4129950" y="4192469"/>
            <a:ext cx="884100" cy="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389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</a:t>
            </a:r>
            <a:r>
              <a:rPr lang="en" sz="3000" b="1"/>
              <a:t>Wonder Veggies</a:t>
            </a:r>
            <a:r>
              <a:rPr lang="en" sz="3000"/>
              <a:t> Team</a:t>
            </a:r>
            <a:endParaRPr sz="300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55" name="Google Shape;15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56" name="Google Shape;156;p30"/>
          <p:cNvPicPr preferRelativeResize="0"/>
          <p:nvPr/>
        </p:nvPicPr>
        <p:blipFill rotWithShape="1">
          <a:blip r:embed="rId3">
            <a:alphaModFix/>
          </a:blip>
          <a:srcRect t="28492" b="31956"/>
          <a:stretch/>
        </p:blipFill>
        <p:spPr>
          <a:xfrm>
            <a:off x="1352110" y="1253050"/>
            <a:ext cx="6458100" cy="3541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9275" y="368687"/>
            <a:ext cx="1040575" cy="5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311700" y="433700"/>
            <a:ext cx="389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uFill>
                  <a:noFill/>
                </a:uFill>
                <a:hlinkClick r:id="rId3"/>
              </a:rPr>
              <a:t>Wonder Veggies </a:t>
            </a:r>
            <a:r>
              <a:rPr lang="en" sz="1600" baseline="-25000">
                <a:uFill>
                  <a:noFill/>
                </a:uFill>
                <a:hlinkClick r:id="rId3"/>
              </a:rPr>
              <a:t>LTD</a:t>
            </a:r>
            <a:r>
              <a:rPr lang="en" sz="3000" baseline="-25000">
                <a:uFill>
                  <a:noFill/>
                </a:uFill>
                <a:hlinkClick r:id="rId3"/>
              </a:rPr>
              <a:t> </a:t>
            </a:r>
            <a:endParaRPr sz="1600" baseline="-25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63" name="Google Shape;16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64" name="Google Shape;1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236" y="981611"/>
            <a:ext cx="2269000" cy="23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>
            <a:spLocks noGrp="1"/>
          </p:cNvSpPr>
          <p:nvPr>
            <p:ph type="body" idx="1"/>
          </p:nvPr>
        </p:nvSpPr>
        <p:spPr>
          <a:xfrm>
            <a:off x="341550" y="2060625"/>
            <a:ext cx="3837000" cy="21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Mission</a:t>
            </a:r>
            <a:endParaRPr sz="2200" b="1"/>
          </a:p>
          <a:p>
            <a:pPr marL="0" lvl="0" indent="0" algn="ctr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Revolutionize the vegetable market by marrying the benefits of </a:t>
            </a:r>
            <a:r>
              <a:rPr lang="en" sz="1600" b="1"/>
              <a:t>fresh vegetables</a:t>
            </a:r>
            <a:r>
              <a:rPr lang="en" sz="1600"/>
              <a:t> with </a:t>
            </a:r>
            <a:r>
              <a:rPr lang="en" sz="1600" b="1"/>
              <a:t>healthy probiotics</a:t>
            </a:r>
            <a:r>
              <a:rPr lang="en" sz="1600"/>
              <a:t>.</a:t>
            </a:r>
            <a:endParaRPr sz="1600"/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4294967295"/>
          </p:nvPr>
        </p:nvSpPr>
        <p:spPr>
          <a:xfrm>
            <a:off x="5032975" y="3676225"/>
            <a:ext cx="31515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Lilach Iasur-Kruh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Co-Founder &amp; Director of Technology</a:t>
            </a:r>
            <a:endParaRPr sz="1200"/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9275" y="368687"/>
            <a:ext cx="1040575" cy="5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Problem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Manual counting</a:t>
            </a:r>
            <a:r>
              <a:rPr lang="en"/>
              <a:t> </a:t>
            </a:r>
            <a:r>
              <a:rPr lang="en" sz="1800"/>
              <a:t>of bacteria colonies</a:t>
            </a:r>
            <a:endParaRPr sz="1800"/>
          </a:p>
        </p:txBody>
      </p:sp>
      <p:sp>
        <p:nvSpPr>
          <p:cNvPr id="179" name="Google Shape;179;p33"/>
          <p:cNvSpPr txBox="1">
            <a:spLocks noGrp="1"/>
          </p:cNvSpPr>
          <p:nvPr>
            <p:ph type="body" idx="1"/>
          </p:nvPr>
        </p:nvSpPr>
        <p:spPr>
          <a:xfrm>
            <a:off x="311700" y="1651175"/>
            <a:ext cx="8520600" cy="27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dirty="0"/>
              <a:t>Time excessive</a:t>
            </a:r>
            <a:endParaRPr dirty="0"/>
          </a:p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dirty="0"/>
              <a:t>Prone to error</a:t>
            </a:r>
            <a:endParaRPr dirty="0"/>
          </a:p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dirty="0"/>
              <a:t>No collaboration</a:t>
            </a:r>
            <a:endParaRPr dirty="0"/>
          </a:p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dirty="0"/>
              <a:t>Data may be lost</a:t>
            </a:r>
            <a:endParaRPr dirty="0"/>
          </a:p>
          <a:p>
            <a:pPr marL="9144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dirty="0"/>
              <a:t>Expensive alternatives</a:t>
            </a:r>
            <a:endParaRPr dirty="0"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81" name="Google Shape;181;p33"/>
          <p:cNvSpPr/>
          <p:nvPr/>
        </p:nvSpPr>
        <p:spPr>
          <a:xfrm>
            <a:off x="-125" y="5032375"/>
            <a:ext cx="9144000" cy="1107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475" y="1860275"/>
            <a:ext cx="3313500" cy="1714500"/>
          </a:xfrm>
          <a:prstGeom prst="roundRect">
            <a:avLst>
              <a:gd name="adj" fmla="val 24625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3" name="Google Shape;183;p33"/>
          <p:cNvSpPr/>
          <p:nvPr/>
        </p:nvSpPr>
        <p:spPr>
          <a:xfrm>
            <a:off x="672825" y="2380312"/>
            <a:ext cx="2601600" cy="32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/>
          <p:cNvSpPr/>
          <p:nvPr/>
        </p:nvSpPr>
        <p:spPr>
          <a:xfrm>
            <a:off x="705625" y="3040333"/>
            <a:ext cx="2601600" cy="32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3"/>
          <p:cNvSpPr/>
          <p:nvPr/>
        </p:nvSpPr>
        <p:spPr>
          <a:xfrm>
            <a:off x="733425" y="3575857"/>
            <a:ext cx="2601600" cy="32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3"/>
          <p:cNvSpPr/>
          <p:nvPr/>
        </p:nvSpPr>
        <p:spPr>
          <a:xfrm>
            <a:off x="940625" y="4068558"/>
            <a:ext cx="2637900" cy="32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1134</Words>
  <Application>Microsoft Office PowerPoint</Application>
  <PresentationFormat>On-screen Show (16:9)</PresentationFormat>
  <Paragraphs>245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Proxima Nova</vt:lpstr>
      <vt:lpstr>Simple Light</vt:lpstr>
      <vt:lpstr>Spearmint</vt:lpstr>
      <vt:lpstr>AgarVision</vt:lpstr>
      <vt:lpstr>Outline</vt:lpstr>
      <vt:lpstr>Background</vt:lpstr>
      <vt:lpstr>Probiotics</vt:lpstr>
      <vt:lpstr>Biotech Labs</vt:lpstr>
      <vt:lpstr>The Wonder Veggies Team </vt:lpstr>
      <vt:lpstr>Wonder Veggies LTD  </vt:lpstr>
      <vt:lpstr>Problem</vt:lpstr>
      <vt:lpstr>Manual counting of bacteria colonies</vt:lpstr>
      <vt:lpstr> Solution</vt:lpstr>
      <vt:lpstr>System Requirements</vt:lpstr>
      <vt:lpstr>AgarVision</vt:lpstr>
      <vt:lpstr>PowerPoint Presentation</vt:lpstr>
      <vt:lpstr>PowerPoint Presentation</vt:lpstr>
      <vt:lpstr>Experiment Details</vt:lpstr>
      <vt:lpstr>PowerPoint Presentation</vt:lpstr>
      <vt:lpstr>PowerPoint Presentation</vt:lpstr>
      <vt:lpstr>How?</vt:lpstr>
      <vt:lpstr>Algorithm Steps</vt:lpstr>
      <vt:lpstr>Algorithm Steps - Image Division</vt:lpstr>
      <vt:lpstr>Algorithm Steps - Masking</vt:lpstr>
      <vt:lpstr>Algorithm Parts - Colony Detection</vt:lpstr>
      <vt:lpstr>System Architecture</vt:lpstr>
      <vt:lpstr>All Goals Achieved! </vt:lpstr>
      <vt:lpstr>PowerPoint Presentation</vt:lpstr>
      <vt:lpstr> Challenges</vt:lpstr>
      <vt:lpstr>Challenges &amp; Limitations</vt:lpstr>
      <vt:lpstr>Challenge 1 Complex Image-Processing Algorithm</vt:lpstr>
      <vt:lpstr>Challenge 2  Complex Colony Forms</vt:lpstr>
      <vt:lpstr>Challenge 3  Insufficient Data</vt:lpstr>
      <vt:lpstr>Results</vt:lpstr>
      <vt:lpstr>Sample 1</vt:lpstr>
      <vt:lpstr>Sample 2</vt:lpstr>
      <vt:lpstr>Sample 3</vt:lpstr>
      <vt:lpstr>Sample 4</vt:lpstr>
      <vt:lpstr>Sample 5</vt:lpstr>
      <vt:lpstr> Verification</vt:lpstr>
      <vt:lpstr>Verification</vt:lpstr>
      <vt:lpstr>Accuracy Analysis</vt:lpstr>
      <vt:lpstr>Counting Process Verification</vt:lpstr>
      <vt:lpstr>Counting Process Verification (Cont.)</vt:lpstr>
      <vt:lpstr>Demo - Check it out !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AgarVision</dc:title>
  <cp:lastModifiedBy>Ibraheem Ganayim</cp:lastModifiedBy>
  <cp:revision>7</cp:revision>
  <dcterms:modified xsi:type="dcterms:W3CDTF">2024-05-07T22:00:08Z</dcterms:modified>
</cp:coreProperties>
</file>